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4" r:id="rId9"/>
    <p:sldId id="268" r:id="rId10"/>
    <p:sldId id="269" r:id="rId11"/>
    <p:sldId id="270" r:id="rId12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7C380-AF47-42FF-BE1E-2F583DACACC1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CA0E0-1306-4A6B-8ED8-CB3AEF3A58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2647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F19B5-E057-4F28-89A4-9C35B3D9090F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163" y="4678363"/>
            <a:ext cx="5318125" cy="44338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55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9ED1B-31B4-497E-BCB9-6F92DFB5705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818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7771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6206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3329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2339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8597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4321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312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0585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0237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2464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9ED1B-31B4-497E-BCB9-6F92DFB57050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400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5174D3-7B15-4C52-A07B-391AB55FB147}" type="datetimeFigureOut">
              <a:rPr lang="en-AU" smtClean="0"/>
              <a:t>06/09/2012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5107A8-8C73-4A3D-B610-33EAAD73F1D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>
                <a:effectLst/>
              </a:rPr>
              <a:t>Challenges Facing a </a:t>
            </a:r>
            <a:r>
              <a:rPr lang="en-AU" dirty="0" smtClean="0">
                <a:effectLst/>
              </a:rPr>
              <a:t>Head </a:t>
            </a:r>
            <a:r>
              <a:rPr lang="en-AU" dirty="0">
                <a:effectLst/>
              </a:rPr>
              <a:t>of Languages</a:t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284984"/>
            <a:ext cx="7772400" cy="1728192"/>
          </a:xfrm>
        </p:spPr>
        <p:txBody>
          <a:bodyPr>
            <a:noAutofit/>
          </a:bodyPr>
          <a:lstStyle/>
          <a:p>
            <a:r>
              <a:rPr lang="en-AU" sz="1500" dirty="0" smtClean="0"/>
              <a:t>Presented by:</a:t>
            </a:r>
          </a:p>
          <a:p>
            <a:r>
              <a:rPr lang="en-AU" sz="1500" dirty="0" smtClean="0"/>
              <a:t>Bev West</a:t>
            </a:r>
          </a:p>
          <a:p>
            <a:r>
              <a:rPr lang="en-AU" sz="1500" dirty="0" smtClean="0"/>
              <a:t>Head of Senior School</a:t>
            </a:r>
          </a:p>
          <a:p>
            <a:r>
              <a:rPr lang="en-AU" sz="1500" dirty="0" smtClean="0"/>
              <a:t>Kinross </a:t>
            </a:r>
            <a:r>
              <a:rPr lang="en-AU" sz="1500" dirty="0" err="1" smtClean="0"/>
              <a:t>Wolaroi</a:t>
            </a:r>
            <a:r>
              <a:rPr lang="en-AU" sz="1500" dirty="0" smtClean="0"/>
              <a:t> School</a:t>
            </a:r>
          </a:p>
          <a:p>
            <a:endParaRPr lang="en-AU" sz="1500" dirty="0" smtClean="0"/>
          </a:p>
          <a:p>
            <a:r>
              <a:rPr lang="en-AU" sz="1500" dirty="0" smtClean="0"/>
              <a:t>Monday 10 September 2012</a:t>
            </a:r>
            <a:endParaRPr lang="en-AU" sz="1500" dirty="0"/>
          </a:p>
        </p:txBody>
      </p:sp>
    </p:spTree>
    <p:extLst>
      <p:ext uri="{BB962C8B-B14F-4D97-AF65-F5344CB8AC3E}">
        <p14:creationId xmlns:p14="http://schemas.microsoft.com/office/powerpoint/2010/main" val="3509483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Try to see the big picture but…</a:t>
            </a:r>
          </a:p>
          <a:p>
            <a:r>
              <a:rPr lang="en-AU" dirty="0"/>
              <a:t>Don’t be shy about the value of your subject and its intellectual and PR worth</a:t>
            </a:r>
          </a:p>
          <a:p>
            <a:r>
              <a:rPr lang="en-AU" dirty="0"/>
              <a:t>Take and accept responsibility for your faculty</a:t>
            </a:r>
          </a:p>
          <a:p>
            <a:r>
              <a:rPr lang="en-AU" dirty="0"/>
              <a:t>Be professional about deadlines, exams, marking, attendance at meetings</a:t>
            </a:r>
          </a:p>
          <a:p>
            <a:r>
              <a:rPr lang="en-AU" dirty="0"/>
              <a:t>Go the extra </a:t>
            </a:r>
            <a:r>
              <a:rPr lang="en-AU" dirty="0" smtClean="0"/>
              <a:t>mile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i="1" dirty="0">
                <a:effectLst/>
              </a:rPr>
              <a:t>So what to do about all of these…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408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/>
              <a:t>Be proactive with the students you want – challenge them</a:t>
            </a:r>
          </a:p>
          <a:p>
            <a:pPr>
              <a:lnSpc>
                <a:spcPct val="150000"/>
              </a:lnSpc>
            </a:pPr>
            <a:r>
              <a:rPr lang="en-AU" dirty="0"/>
              <a:t>Institute a peer observation regime</a:t>
            </a:r>
          </a:p>
          <a:p>
            <a:pPr>
              <a:lnSpc>
                <a:spcPct val="150000"/>
              </a:lnSpc>
            </a:pPr>
            <a:r>
              <a:rPr lang="en-AU" dirty="0"/>
              <a:t>Be part of a network or team beyond your school</a:t>
            </a:r>
          </a:p>
          <a:p>
            <a:pPr>
              <a:lnSpc>
                <a:spcPct val="150000"/>
              </a:lnSpc>
            </a:pPr>
            <a:r>
              <a:rPr lang="en-AU" dirty="0"/>
              <a:t>Nothing succeeds like </a:t>
            </a:r>
            <a:r>
              <a:rPr lang="en-AU" dirty="0" smtClean="0"/>
              <a:t>success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i="1" dirty="0">
                <a:effectLst/>
              </a:rPr>
              <a:t>So what to do about all of these…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2594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155583"/>
          </a:xfrm>
        </p:spPr>
        <p:txBody>
          <a:bodyPr>
            <a:normAutofit/>
          </a:bodyPr>
          <a:lstStyle/>
          <a:p>
            <a:r>
              <a:rPr lang="en-AU" dirty="0"/>
              <a:t>the HOD is placed between the executive and his/her faculty </a:t>
            </a:r>
            <a:endParaRPr lang="en-AU" dirty="0" smtClean="0"/>
          </a:p>
          <a:p>
            <a:pPr marL="109728" indent="0"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i="1" dirty="0">
                <a:effectLst/>
              </a:rPr>
              <a:t>The sandwich</a:t>
            </a:r>
            <a:r>
              <a:rPr lang="en-AU" i="1" dirty="0" smtClean="0">
                <a:effectLst/>
              </a:rPr>
              <a:t>…</a:t>
            </a:r>
            <a:endParaRPr lang="en-AU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53725" y="2699304"/>
            <a:ext cx="8229600" cy="11521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AU" dirty="0" smtClean="0"/>
              <a:t>relating too well to one can be perceived as neglecting the other</a:t>
            </a:r>
          </a:p>
          <a:p>
            <a:pPr marL="109728" indent="0">
              <a:buFont typeface="Wingdings 3"/>
              <a:buNone/>
            </a:pPr>
            <a:endParaRPr lang="en-AU" dirty="0" smtClean="0"/>
          </a:p>
          <a:p>
            <a:pPr marL="109728" indent="0">
              <a:buFont typeface="Wingdings 3"/>
              <a:buNone/>
            </a:pPr>
            <a:endParaRPr lang="en-AU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44847" y="4005064"/>
            <a:ext cx="8229600" cy="137160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AU" dirty="0" smtClean="0"/>
              <a:t>the HOD can also be caught between parents and staff</a:t>
            </a:r>
          </a:p>
          <a:p>
            <a:pPr marL="109728" indent="0">
              <a:buFont typeface="Wingdings 3"/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9536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Autofit/>
          </a:bodyPr>
          <a:lstStyle/>
          <a:p>
            <a:r>
              <a:rPr lang="en-AU" sz="3600" i="1" dirty="0">
                <a:effectLst/>
              </a:rPr>
              <a:t>Attracting and keeping quality staff</a:t>
            </a:r>
            <a:r>
              <a:rPr lang="en-AU" sz="3600" i="1" dirty="0" smtClean="0">
                <a:effectLst/>
              </a:rPr>
              <a:t>…</a:t>
            </a:r>
            <a:endParaRPr lang="en-AU" sz="36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55576" y="1481328"/>
            <a:ext cx="7931224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dirty="0"/>
              <a:t>big city inter-school competition</a:t>
            </a:r>
          </a:p>
          <a:p>
            <a:pPr>
              <a:lnSpc>
                <a:spcPct val="150000"/>
              </a:lnSpc>
            </a:pPr>
            <a:r>
              <a:rPr lang="en-AU" dirty="0"/>
              <a:t>regional and remote schools</a:t>
            </a:r>
          </a:p>
          <a:p>
            <a:pPr>
              <a:lnSpc>
                <a:spcPct val="150000"/>
              </a:lnSpc>
            </a:pPr>
            <a:r>
              <a:rPr lang="en-AU" dirty="0"/>
              <a:t>older staff whose skills and experience are hard to replace</a:t>
            </a:r>
          </a:p>
          <a:p>
            <a:pPr>
              <a:lnSpc>
                <a:spcPct val="150000"/>
              </a:lnSpc>
            </a:pPr>
            <a:r>
              <a:rPr lang="en-AU" dirty="0"/>
              <a:t>older staff who are rusted on and won’t go and/or make life difficult for younger </a:t>
            </a:r>
            <a:r>
              <a:rPr lang="en-AU" dirty="0" smtClean="0"/>
              <a:t>staff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7832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/>
              <a:t>newer staff who are under-skilled but don’t know or won’t admit it</a:t>
            </a:r>
          </a:p>
          <a:p>
            <a:pPr>
              <a:lnSpc>
                <a:spcPct val="150000"/>
              </a:lnSpc>
            </a:pPr>
            <a:r>
              <a:rPr lang="en-AU" dirty="0"/>
              <a:t>newer staff who are so timid and lacking in confidence that kids walk all over </a:t>
            </a:r>
            <a:r>
              <a:rPr lang="en-AU" dirty="0" smtClean="0"/>
              <a:t>them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en-AU" sz="3600" i="1" dirty="0">
                <a:effectLst/>
              </a:rPr>
              <a:t>Attracting and keeping quality </a:t>
            </a:r>
            <a:r>
              <a:rPr lang="en-AU" sz="3600" i="1" dirty="0" smtClean="0">
                <a:effectLst/>
              </a:rPr>
              <a:t>staff…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405768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>
            <a:normAutofit/>
          </a:bodyPr>
          <a:lstStyle/>
          <a:p>
            <a:r>
              <a:rPr lang="fr-FR" dirty="0"/>
              <a:t>a </a:t>
            </a:r>
            <a:r>
              <a:rPr lang="fr-FR" dirty="0" err="1"/>
              <a:t>luxury</a:t>
            </a:r>
            <a:endParaRPr lang="en-AU" dirty="0"/>
          </a:p>
          <a:p>
            <a:r>
              <a:rPr lang="fr-FR" dirty="0" err="1"/>
              <a:t>élitist</a:t>
            </a:r>
            <a:endParaRPr lang="en-AU" dirty="0"/>
          </a:p>
          <a:p>
            <a:r>
              <a:rPr lang="fr-FR" dirty="0"/>
              <a:t>a nuisance</a:t>
            </a:r>
            <a:endParaRPr lang="en-AU" dirty="0"/>
          </a:p>
          <a:p>
            <a:r>
              <a:rPr lang="fr-FR" dirty="0" err="1"/>
              <a:t>unimportant</a:t>
            </a:r>
            <a:endParaRPr lang="en-AU" dirty="0"/>
          </a:p>
          <a:p>
            <a:r>
              <a:rPr lang="fr-FR" dirty="0" err="1"/>
              <a:t>uneconomical</a:t>
            </a:r>
            <a:r>
              <a:rPr lang="fr-FR" dirty="0"/>
              <a:t> </a:t>
            </a:r>
            <a:endParaRPr lang="en-AU" dirty="0"/>
          </a:p>
          <a:p>
            <a:r>
              <a:rPr lang="en-AU" dirty="0"/>
              <a:t>hard to staff </a:t>
            </a:r>
          </a:p>
          <a:p>
            <a:r>
              <a:rPr lang="en-AU" dirty="0"/>
              <a:t>taught by crazies or people who are hard to get along </a:t>
            </a:r>
            <a:r>
              <a:rPr lang="en-AU" dirty="0" smtClean="0"/>
              <a:t>with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AU" sz="3600" i="1" dirty="0">
                <a:effectLst/>
              </a:rPr>
              <a:t>A school culture that is not supportive because languages are</a:t>
            </a:r>
            <a:r>
              <a:rPr lang="en-AU" sz="3600" i="1" dirty="0" smtClean="0">
                <a:effectLst/>
              </a:rPr>
              <a:t>…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1030081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/>
              <a:t>languages are difficult</a:t>
            </a:r>
          </a:p>
          <a:p>
            <a:r>
              <a:rPr lang="en-AU" sz="2400" dirty="0"/>
              <a:t>they compete with very groovy subjects</a:t>
            </a:r>
          </a:p>
          <a:p>
            <a:r>
              <a:rPr lang="en-AU" sz="2400" dirty="0"/>
              <a:t>parity of electives</a:t>
            </a:r>
          </a:p>
          <a:p>
            <a:r>
              <a:rPr lang="en-AU" sz="2400" dirty="0"/>
              <a:t>quantity </a:t>
            </a:r>
            <a:r>
              <a:rPr lang="en-AU" sz="2400" dirty="0" err="1"/>
              <a:t>vs</a:t>
            </a:r>
            <a:r>
              <a:rPr lang="en-AU" sz="2400" dirty="0"/>
              <a:t> quality of students</a:t>
            </a:r>
          </a:p>
          <a:p>
            <a:r>
              <a:rPr lang="en-AU" sz="2400" dirty="0"/>
              <a:t>boys</a:t>
            </a:r>
          </a:p>
          <a:p>
            <a:r>
              <a:rPr lang="en-AU" sz="2400" dirty="0"/>
              <a:t>staff sometimes shoot themselves in the foot</a:t>
            </a:r>
          </a:p>
          <a:p>
            <a:r>
              <a:rPr lang="en-AU" sz="2400" dirty="0"/>
              <a:t>syllabus</a:t>
            </a:r>
          </a:p>
          <a:p>
            <a:r>
              <a:rPr lang="en-AU" sz="2400" dirty="0"/>
              <a:t>BOS 100 hours </a:t>
            </a:r>
          </a:p>
          <a:p>
            <a:r>
              <a:rPr lang="en-AU" sz="2400" dirty="0"/>
              <a:t>HSC exam and its </a:t>
            </a:r>
            <a:r>
              <a:rPr lang="en-AU" sz="2400" dirty="0" smtClean="0"/>
              <a:t>components</a:t>
            </a:r>
            <a:endParaRPr lang="en-AU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400" i="1" dirty="0">
                <a:effectLst/>
              </a:rPr>
              <a:t>Attracting students to elective courses</a:t>
            </a:r>
            <a:r>
              <a:rPr lang="en-AU" sz="3400" i="1" dirty="0" smtClean="0">
                <a:effectLst/>
              </a:rPr>
              <a:t>…</a:t>
            </a:r>
            <a:endParaRPr lang="en-AU" sz="3400" dirty="0"/>
          </a:p>
        </p:txBody>
      </p:sp>
    </p:spTree>
    <p:extLst>
      <p:ext uri="{BB962C8B-B14F-4D97-AF65-F5344CB8AC3E}">
        <p14:creationId xmlns:p14="http://schemas.microsoft.com/office/powerpoint/2010/main" val="1620549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difficult conversations</a:t>
            </a:r>
          </a:p>
          <a:p>
            <a:r>
              <a:rPr lang="en-AU" dirty="0"/>
              <a:t>dealing with management</a:t>
            </a:r>
          </a:p>
          <a:p>
            <a:r>
              <a:rPr lang="en-AU" dirty="0"/>
              <a:t>long hours</a:t>
            </a:r>
          </a:p>
          <a:p>
            <a:r>
              <a:rPr lang="en-AU" dirty="0"/>
              <a:t>being seen as not understanding what it’s like to be on a full load</a:t>
            </a:r>
          </a:p>
          <a:p>
            <a:r>
              <a:rPr lang="en-AU" dirty="0"/>
              <a:t>tendency to be a control freak</a:t>
            </a:r>
          </a:p>
          <a:p>
            <a:r>
              <a:rPr lang="en-AU" dirty="0"/>
              <a:t>how to stop doing it all yourself</a:t>
            </a:r>
          </a:p>
          <a:p>
            <a:r>
              <a:rPr lang="en-AU" dirty="0"/>
              <a:t>running faculty meetings so they are not dominated by one powerful </a:t>
            </a:r>
            <a:r>
              <a:rPr lang="en-AU" dirty="0" smtClean="0"/>
              <a:t>voice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400" i="1" dirty="0">
                <a:effectLst/>
              </a:rPr>
              <a:t>Challenges of leadership generally</a:t>
            </a:r>
            <a:r>
              <a:rPr lang="en-AU" sz="3400" i="1" dirty="0" smtClean="0">
                <a:effectLst/>
              </a:rPr>
              <a:t>…</a:t>
            </a:r>
            <a:endParaRPr lang="en-AU" sz="3400" dirty="0"/>
          </a:p>
        </p:txBody>
      </p:sp>
    </p:spTree>
    <p:extLst>
      <p:ext uri="{BB962C8B-B14F-4D97-AF65-F5344CB8AC3E}">
        <p14:creationId xmlns:p14="http://schemas.microsoft.com/office/powerpoint/2010/main" val="3186050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r>
              <a:rPr lang="en-AU" sz="12000" b="1" dirty="0"/>
              <a:t>GOYA</a:t>
            </a:r>
            <a:endParaRPr lang="en-AU" sz="12000" dirty="0"/>
          </a:p>
          <a:p>
            <a:pPr marL="109728" indent="0"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i="1" dirty="0">
                <a:effectLst/>
              </a:rPr>
              <a:t>So what to do about all of these</a:t>
            </a:r>
            <a:r>
              <a:rPr lang="en-AU" i="1" dirty="0" smtClean="0">
                <a:effectLst/>
              </a:rPr>
              <a:t>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461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/>
              <a:t>Speak directly to the Principal – and often</a:t>
            </a:r>
          </a:p>
          <a:p>
            <a:pPr>
              <a:lnSpc>
                <a:spcPct val="150000"/>
              </a:lnSpc>
            </a:pPr>
            <a:r>
              <a:rPr lang="en-AU" dirty="0"/>
              <a:t>Have a solution-focus</a:t>
            </a:r>
          </a:p>
          <a:p>
            <a:pPr>
              <a:lnSpc>
                <a:spcPct val="150000"/>
              </a:lnSpc>
            </a:pPr>
            <a:r>
              <a:rPr lang="en-AU" dirty="0"/>
              <a:t>Look the part</a:t>
            </a:r>
          </a:p>
          <a:p>
            <a:pPr>
              <a:lnSpc>
                <a:spcPct val="150000"/>
              </a:lnSpc>
            </a:pPr>
            <a:r>
              <a:rPr lang="en-AU" dirty="0"/>
              <a:t>Be seen to be onside</a:t>
            </a:r>
          </a:p>
          <a:p>
            <a:pPr>
              <a:lnSpc>
                <a:spcPct val="150000"/>
              </a:lnSpc>
            </a:pPr>
            <a:r>
              <a:rPr lang="en-AU" dirty="0"/>
              <a:t>Build alliances with members of the executive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i="1" dirty="0">
                <a:effectLst/>
              </a:rPr>
              <a:t>So what to do about all of these…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676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404</Words>
  <Application>Microsoft Office PowerPoint</Application>
  <PresentationFormat>On-screen Show (4:3)</PresentationFormat>
  <Paragraphs>77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Challenges Facing a Head of Languages </vt:lpstr>
      <vt:lpstr>The sandwich…</vt:lpstr>
      <vt:lpstr>Attracting and keeping quality staff…</vt:lpstr>
      <vt:lpstr>Attracting and keeping quality staff…</vt:lpstr>
      <vt:lpstr>A school culture that is not supportive because languages are…</vt:lpstr>
      <vt:lpstr>Attracting students to elective courses…</vt:lpstr>
      <vt:lpstr>Challenges of leadership generally…</vt:lpstr>
      <vt:lpstr>So what to do about all of these…</vt:lpstr>
      <vt:lpstr>So what to do about all of these…</vt:lpstr>
      <vt:lpstr>So what to do about all of these…</vt:lpstr>
      <vt:lpstr>So what to do about all of these…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Facing a Head of Languages</dc:title>
  <dc:creator>k tyrrell</dc:creator>
  <cp:lastModifiedBy>k tyrrell</cp:lastModifiedBy>
  <cp:revision>10</cp:revision>
  <cp:lastPrinted>2012-09-06T01:40:04Z</cp:lastPrinted>
  <dcterms:created xsi:type="dcterms:W3CDTF">2012-09-05T06:04:41Z</dcterms:created>
  <dcterms:modified xsi:type="dcterms:W3CDTF">2012-09-06T01:56:55Z</dcterms:modified>
</cp:coreProperties>
</file>